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50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8/21/2019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4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8/21/2019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23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788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95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93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8/21/2019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69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8/21/2019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4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30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2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279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91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7" r:id="rId5"/>
    <p:sldLayoutId id="2147483731" r:id="rId6"/>
    <p:sldLayoutId id="2147483732" r:id="rId7"/>
    <p:sldLayoutId id="2147483733" r:id="rId8"/>
    <p:sldLayoutId id="2147483736" r:id="rId9"/>
    <p:sldLayoutId id="2147483734" r:id="rId10"/>
    <p:sldLayoutId id="214748373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www.tonybates.ca/2012/08/10/some-facts-about-coursera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Archivo:Toronto_at_Dusk_-a.jp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s/en-efectivo-dinero-pila-1296585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cl.us/Geospatial_data" TargetMode="External"/><Relationship Id="rId2" Type="http://schemas.openxmlformats.org/officeDocument/2006/relationships/hyperlink" Target="https://en.wikipedia.org/wiki/List_of_postal_codes_of_Canada:_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National_Stadium_(Tanzania)" TargetMode="Externa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ennymackness.wordpress.com/2017/10/06/socrmx-introduction-to-social-research-methods-mooc-week-1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articulate.com/articles/quiz-makeovers-custom-results-slide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9709D-984A-43CE-AC8C-2D91EA8687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971" b="5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CB4CF6-3519-4FBF-9AC1-2A6D90366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FINAL REPORT 	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6701BE-DD2F-4E0F-BE30-751AE4112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Juan Ignacio Alra</a:t>
            </a:r>
          </a:p>
          <a:p>
            <a:r>
              <a:rPr lang="it-IT" dirty="0">
                <a:solidFill>
                  <a:srgbClr val="FFFFFF"/>
                </a:solidFill>
              </a:rPr>
              <a:t>IBM Data Science Professional Certificate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855ED4E-37E5-44D4-90DA-80057DF67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5742"/>
            <a:ext cx="6362700" cy="23241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CD6FE7C-F277-4DE3-A3AD-7F23FA6FBFD1}"/>
              </a:ext>
            </a:extLst>
          </p:cNvPr>
          <p:cNvSpPr txBox="1"/>
          <p:nvPr/>
        </p:nvSpPr>
        <p:spPr>
          <a:xfrm>
            <a:off x="0" y="2329842"/>
            <a:ext cx="6362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www.tonybates.ca/2012/08/10/some-facts-about-coursera/"/>
              </a:rPr>
              <a:t>Esta foto</a:t>
            </a:r>
            <a:r>
              <a:rPr lang="en-US" sz="900"/>
              <a:t> de Autor desconocido está bajo licencia </a:t>
            </a:r>
            <a:r>
              <a:rPr lang="en-US" sz="900">
                <a:hlinkClick r:id="rId5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88171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847FCB-654D-4154-A198-F944A6933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786" y="516836"/>
            <a:ext cx="3100136" cy="1960234"/>
          </a:xfrm>
        </p:spPr>
        <p:txBody>
          <a:bodyPr>
            <a:normAutofit/>
          </a:bodyPr>
          <a:lstStyle/>
          <a:p>
            <a:r>
              <a:rPr lang="es-ES" sz="4400" dirty="0" err="1">
                <a:solidFill>
                  <a:schemeClr val="tx1"/>
                </a:solidFill>
              </a:rPr>
              <a:t>Stadium</a:t>
            </a:r>
            <a:r>
              <a:rPr lang="es-ES" sz="4400" dirty="0">
                <a:solidFill>
                  <a:schemeClr val="tx1"/>
                </a:solidFill>
              </a:rPr>
              <a:t> in Toronto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9EC8C769-38B4-400A-8C76-2AD8C299EFF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6" r="23337"/>
          <a:stretch/>
        </p:blipFill>
        <p:spPr>
          <a:xfrm>
            <a:off x="-1" y="10"/>
            <a:ext cx="8111272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30145" y="2633962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30EBB3-724E-4CB7-9912-D19DD321C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4786" y="2790855"/>
            <a:ext cx="3084844" cy="3311766"/>
          </a:xfrm>
        </p:spPr>
        <p:txBody>
          <a:bodyPr>
            <a:normAutofit/>
          </a:bodyPr>
          <a:lstStyle/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488907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0BA973-A16F-4A5F-8ACF-5F49CD59B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Office in Toronto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DA49BE-09FF-4333-AC56-B825F8E66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Imagen 3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A6E97A7F-E01B-4B59-BB0A-07004612F90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47" y="1145430"/>
            <a:ext cx="6892560" cy="4221693"/>
          </a:xfrm>
          <a:prstGeom prst="rect">
            <a:avLst/>
          </a:prstGeom>
        </p:spPr>
      </p:pic>
      <p:sp>
        <p:nvSpPr>
          <p:cNvPr id="17" name="Rectangle 12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425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655538-18DB-4F42-BF1B-9C2B0149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s-ES" sz="4000" dirty="0"/>
              <a:t>Final Score</a:t>
            </a:r>
            <a:endParaRPr lang="en-US" sz="4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E671BB-C7AC-412B-B5FC-05D10B924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AFB77C-BE22-47F8-BBC4-35826872B6B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287" y="643466"/>
            <a:ext cx="5598879" cy="52256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8815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81C4A4-02A9-4284-93E5-426B8DC0B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786" y="516836"/>
            <a:ext cx="3100136" cy="1960234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DISCUSS</a:t>
            </a:r>
            <a:br>
              <a:rPr lang="en-US" dirty="0">
                <a:solidFill>
                  <a:schemeClr val="tx1"/>
                </a:solidFill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B30E76E1-C10E-4A22-A0D2-FC5F2F02342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r="3169" b="-1"/>
          <a:stretch/>
        </p:blipFill>
        <p:spPr>
          <a:xfrm>
            <a:off x="-1" y="10"/>
            <a:ext cx="8111272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30145" y="2633962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332D49-B31F-43F6-BD35-8BA14A849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9125" y="2790854"/>
            <a:ext cx="3460505" cy="3752807"/>
          </a:xfrm>
        </p:spPr>
        <p:txBody>
          <a:bodyPr>
            <a:norm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</a:rPr>
              <a:t>Red = Another Bars</a:t>
            </a:r>
          </a:p>
          <a:p>
            <a:pPr lvl="0"/>
            <a:r>
              <a:rPr lang="en-US" sz="1200" dirty="0">
                <a:solidFill>
                  <a:schemeClr val="tx1"/>
                </a:solidFill>
              </a:rPr>
              <a:t>Green= Stadium</a:t>
            </a:r>
          </a:p>
          <a:p>
            <a:pPr lvl="0"/>
            <a:r>
              <a:rPr lang="en-US" sz="1200" dirty="0">
                <a:solidFill>
                  <a:schemeClr val="tx1"/>
                </a:solidFill>
              </a:rPr>
              <a:t>Fuchsia = Office</a:t>
            </a:r>
          </a:p>
          <a:p>
            <a:pPr lvl="0"/>
            <a:r>
              <a:rPr lang="en-US" sz="1200" dirty="0">
                <a:solidFill>
                  <a:schemeClr val="tx1"/>
                </a:solidFill>
              </a:rPr>
              <a:t>Yellow = Universities</a:t>
            </a:r>
          </a:p>
          <a:p>
            <a:pPr lvl="0"/>
            <a:r>
              <a:rPr lang="en-US" sz="1200" dirty="0">
                <a:solidFill>
                  <a:schemeClr val="tx1"/>
                </a:solidFill>
              </a:rPr>
              <a:t>Blue = Neighbor </a:t>
            </a:r>
          </a:p>
          <a:p>
            <a:pPr lvl="0"/>
            <a:endParaRPr lang="en-US" sz="1200" dirty="0">
              <a:solidFill>
                <a:schemeClr val="tx1"/>
              </a:solidFill>
            </a:endParaRPr>
          </a:p>
          <a:p>
            <a:pPr lvl="0"/>
            <a:r>
              <a:rPr lang="en-US" sz="1200" dirty="0">
                <a:solidFill>
                  <a:schemeClr val="tx1"/>
                </a:solidFill>
              </a:rPr>
              <a:t>The client have space for a Bar in this neighborhood  (Blue) near the Office.</a:t>
            </a:r>
          </a:p>
          <a:p>
            <a:pPr lvl="0"/>
            <a:r>
              <a:rPr lang="en-US" sz="1200" dirty="0">
                <a:solidFill>
                  <a:schemeClr val="tx1"/>
                </a:solidFill>
              </a:rPr>
              <a:t>We could tip our filter for more specific bars if your customer wants different types of customers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264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 descr="Imagen que contiene cielo, agua, exterior, edificio&#10;&#10;Descripción generada automáticamente">
            <a:extLst>
              <a:ext uri="{FF2B5EF4-FFF2-40B4-BE49-F238E27FC236}">
                <a16:creationId xmlns:a16="http://schemas.microsoft.com/office/drawing/2014/main" id="{C338D143-F3E3-4270-8C9E-AC9F37ACD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691" r="1" b="1"/>
          <a:stretch/>
        </p:blipFill>
        <p:spPr>
          <a:xfrm>
            <a:off x="20" y="10"/>
            <a:ext cx="1218629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AF5B2C-0A14-455E-A50D-1B449CBF3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>
            <a:normAutofit/>
          </a:bodyPr>
          <a:lstStyle/>
          <a:p>
            <a:endParaRPr lang="en-US" sz="36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7377BD-CE89-4772-825B-1BFB5FF94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9772" y="2978254"/>
            <a:ext cx="3153580" cy="2444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We hope that we helped our client with this analysis. </a:t>
            </a:r>
            <a:r>
              <a:rPr lang="en-US" sz="1600">
                <a:solidFill>
                  <a:srgbClr val="FFFFFF"/>
                </a:solidFill>
              </a:rPr>
              <a:t>We think we do.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CFAA62-290F-4982-B2EB-022B1469715C}"/>
              </a:ext>
            </a:extLst>
          </p:cNvPr>
          <p:cNvSpPr txBox="1"/>
          <p:nvPr/>
        </p:nvSpPr>
        <p:spPr>
          <a:xfrm>
            <a:off x="9852023" y="6657945"/>
            <a:ext cx="233429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es.wikipedia.org/wiki/Archivo:Toronto_at_Dusk_-a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n-US" sz="700">
                <a:solidFill>
                  <a:srgbClr val="FFFFFF"/>
                </a:solidFill>
              </a:rPr>
              <a:t> de Autor desconocido está bajo licencia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512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95134-EB3B-4587-AF54-14DBA1AED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Introduction</a:t>
            </a:r>
            <a:r>
              <a:rPr lang="es-ES" b="1" dirty="0"/>
              <a:t> </a:t>
            </a:r>
            <a:r>
              <a:rPr lang="es-ES" dirty="0"/>
              <a:t>                  </a:t>
            </a:r>
            <a:r>
              <a:rPr lang="en-US" b="1" dirty="0"/>
              <a:t>Business Problem</a:t>
            </a:r>
            <a:br>
              <a:rPr lang="en-US" dirty="0"/>
            </a:b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BA881A-AD1C-44FC-A469-C7B063DF9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 great man wants to build a Bar in Toronto and is searching a good place. I should help him to choose the better place.</a:t>
            </a:r>
          </a:p>
          <a:p>
            <a:endParaRPr lang="en-U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BBE6CEC-56D6-406F-8F8F-747B8031B6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This man have some interest to build a new Bar. He want to put his Bar near: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Stadium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Universities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Offices</a:t>
            </a:r>
          </a:p>
          <a:p>
            <a:r>
              <a:rPr lang="en-US" dirty="0"/>
              <a:t>He customer thinks these three locations guarantee a lot of people who want to go to a bar. We are going to use Foursquare information for recollect this information</a:t>
            </a:r>
          </a:p>
          <a:p>
            <a:endParaRPr lang="en-US" dirty="0"/>
          </a:p>
        </p:txBody>
      </p:sp>
      <p:pic>
        <p:nvPicPr>
          <p:cNvPr id="6" name="Imagen 5" descr="Imagen que contiene texto, tarjeta de presentación&#10;&#10;Descripción generada automáticamente">
            <a:extLst>
              <a:ext uri="{FF2B5EF4-FFF2-40B4-BE49-F238E27FC236}">
                <a16:creationId xmlns:a16="http://schemas.microsoft.com/office/drawing/2014/main" id="{CA098AB9-B468-4B26-914F-7FA4F2EFE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95400" y="3666913"/>
            <a:ext cx="3657600" cy="22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50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F7EEAA43-9448-4D64-A561-E55EEEF0D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Data</a:t>
            </a:r>
            <a:endParaRPr lang="en-U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9C628BC-E421-4CE4-956C-FF98E468F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19961"/>
            <a:ext cx="10058400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We are using </a:t>
            </a:r>
            <a:r>
              <a:rPr lang="en-US" u="sng" dirty="0">
                <a:hlinkClick r:id="rId2"/>
              </a:rPr>
              <a:t>https://en.wikipedia.org/wiki/List_of_postal_codes_of_Canada:_M</a:t>
            </a:r>
            <a:r>
              <a:rPr lang="en-US" dirty="0"/>
              <a:t> for the postal Canada in general and Neighbors and cities.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u="sng" dirty="0">
                <a:hlinkClick r:id="rId3"/>
              </a:rPr>
              <a:t>http://cocl.us/Geospatial_data</a:t>
            </a:r>
            <a:r>
              <a:rPr lang="en-US" dirty="0"/>
              <a:t> For the Latitude and Longitude of Canada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categories that we chose are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Stadium: 4bf58dd8d48988d184941735Universities: 4bf58dd8d48988d198941735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Offices: 4bf58dd8d48988d124941735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https://developer.foursquare.com/docs/resources/categories</a:t>
            </a:r>
          </a:p>
          <a:p>
            <a:endParaRPr lang="en-US" dirty="0"/>
          </a:p>
        </p:txBody>
      </p:sp>
      <p:pic>
        <p:nvPicPr>
          <p:cNvPr id="10" name="Imagen 9" descr="Imagen que contiene cielo, exterior, edificio, tren&#10;&#10;Descripción generada automáticamente">
            <a:extLst>
              <a:ext uri="{FF2B5EF4-FFF2-40B4-BE49-F238E27FC236}">
                <a16:creationId xmlns:a16="http://schemas.microsoft.com/office/drawing/2014/main" id="{C61A92E7-F314-4829-B3FA-10CB0AD6F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383448" y="4744721"/>
            <a:ext cx="2808552" cy="16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57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C07A47-9CD0-41E2-ACBE-E4BCB6A7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 b="1" u="sng"/>
              <a:t>Methodology</a:t>
            </a:r>
            <a:br>
              <a:rPr lang="en-US" sz="4000"/>
            </a:br>
            <a:endParaRPr lang="en-US" sz="40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FBAD56A-45E8-4C41-8B4A-4359A2257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We use beautiful Soup library to scrape an article on Wikipedia with the Toronto´s neighborhood.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We ordered the table and then import the geo data.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After that we use foursquare for the interest of the client about the Universities, Stadiums and Offices. Obviously, we add to the list the “Bars”.</a:t>
            </a:r>
          </a:p>
          <a:p>
            <a:endParaRPr lang="en-US" dirty="0"/>
          </a:p>
        </p:txBody>
      </p:sp>
      <p:pic>
        <p:nvPicPr>
          <p:cNvPr id="5" name="Marcador de contenido 4" descr="Imagen que contiene texto, periódico&#10;&#10;Descripción generada automáticamente">
            <a:extLst>
              <a:ext uri="{FF2B5EF4-FFF2-40B4-BE49-F238E27FC236}">
                <a16:creationId xmlns:a16="http://schemas.microsoft.com/office/drawing/2014/main" id="{D33E1EDF-88FD-4B56-B830-C34606BF0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53447" y="869728"/>
            <a:ext cx="6892560" cy="477309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706E56-5C3D-4A60-BC20-815319A06832}"/>
              </a:ext>
            </a:extLst>
          </p:cNvPr>
          <p:cNvSpPr txBox="1"/>
          <p:nvPr/>
        </p:nvSpPr>
        <p:spPr>
          <a:xfrm>
            <a:off x="9078665" y="5442770"/>
            <a:ext cx="24673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jennymackness.wordpress.com/2017/10/06/socrmx-introduction-to-social-research-methods-mooc-week-1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n-US" sz="700">
                <a:solidFill>
                  <a:srgbClr val="FFFFFF"/>
                </a:solidFill>
              </a:rPr>
              <a:t> de Autor desconocido está bajo licencia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33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5B923-2CE6-417E-B1D0-4045B04DA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D81A4D-2E4B-4BF9-8BD2-18CD5EF92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We define weights for each category, depending the taste of the client.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Universities = 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Office = 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Stadium = 1</a:t>
            </a:r>
          </a:p>
          <a:p>
            <a:r>
              <a:rPr lang="en-US" sz="3200" b="1" dirty="0"/>
              <a:t>We calculated the score of all of these categories and compare with the Bar and the better neighbor. The highest score determine the best place to put the Bar.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61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3789EC-5B7D-4B3B-8837-11ED0D6F2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RESULT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EB79B54-331A-44D6-B86B-D53373F56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999" y="1439105"/>
            <a:ext cx="6912217" cy="3456108"/>
          </a:xfrm>
          <a:prstGeom prst="rect">
            <a:avLst/>
          </a:prstGeom>
        </p:spPr>
      </p:pic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6259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0B4C77-79CA-43D9-8E49-1CAA274DA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General </a:t>
            </a:r>
            <a:r>
              <a:rPr lang="es-ES" sz="4000" dirty="0" err="1">
                <a:solidFill>
                  <a:schemeClr val="tx1"/>
                </a:solidFill>
              </a:rPr>
              <a:t>Neighboor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0DDD23-E61A-442F-898C-AFF14552B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838389DF-6E8E-4053-BE6F-08ADE8EBE43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8" r="19514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60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16F42F-B3E0-4073-A7A1-083136D61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786" y="516836"/>
            <a:ext cx="3100136" cy="19602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Bars in Toronto</a:t>
            </a:r>
          </a:p>
        </p:txBody>
      </p:sp>
      <p:pic>
        <p:nvPicPr>
          <p:cNvPr id="12" name="Imagen 11" descr="648 bars in Toronto">
            <a:extLst>
              <a:ext uri="{FF2B5EF4-FFF2-40B4-BE49-F238E27FC236}">
                <a16:creationId xmlns:a16="http://schemas.microsoft.com/office/drawing/2014/main" id="{3233BC7D-D03B-4390-B9FD-291B182F70F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0" r="19710" b="1"/>
          <a:stretch/>
        </p:blipFill>
        <p:spPr>
          <a:xfrm>
            <a:off x="-1" y="10"/>
            <a:ext cx="8111272" cy="685799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30145" y="2633962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0F43D6A-D4AD-4E2F-BE03-DB34B2302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4786" y="2790855"/>
            <a:ext cx="3084844" cy="3311766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48853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55A5B1-F9E7-409F-BF76-EA4C68C42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Universities </a:t>
            </a:r>
            <a:r>
              <a:rPr lang="es-ES" sz="4400" dirty="0">
                <a:solidFill>
                  <a:schemeClr val="tx1"/>
                </a:solidFill>
              </a:rPr>
              <a:t> in Toronto</a:t>
            </a:r>
            <a:endParaRPr lang="en-US" sz="44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44D7CCE-0EAF-4D63-A878-114F5F1DE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12" name="Imagen 11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C095524D-5686-4CFF-9951-5D4CA41911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8" r="20856" b="1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228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741"/>
      </a:dk2>
      <a:lt2>
        <a:srgbClr val="E2E8E5"/>
      </a:lt2>
      <a:accent1>
        <a:srgbClr val="C696B1"/>
      </a:accent1>
      <a:accent2>
        <a:srgbClr val="BA7FB9"/>
      </a:accent2>
      <a:accent3>
        <a:srgbClr val="B396C6"/>
      </a:accent3>
      <a:accent4>
        <a:srgbClr val="8A7FBA"/>
      </a:accent4>
      <a:accent5>
        <a:srgbClr val="96A1C6"/>
      </a:accent5>
      <a:accent6>
        <a:srgbClr val="7FA5BA"/>
      </a:accent6>
      <a:hlink>
        <a:srgbClr val="558D6D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Office PowerPoint</Application>
  <PresentationFormat>Panorámica</PresentationFormat>
  <Paragraphs>47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Courier New</vt:lpstr>
      <vt:lpstr>Wingdings</vt:lpstr>
      <vt:lpstr>RetrospectVTI</vt:lpstr>
      <vt:lpstr>FINAL REPORT  </vt:lpstr>
      <vt:lpstr>Introduction                   Business Problem </vt:lpstr>
      <vt:lpstr>Data</vt:lpstr>
      <vt:lpstr>Methodology </vt:lpstr>
      <vt:lpstr>Presentación de PowerPoint</vt:lpstr>
      <vt:lpstr>RESULT</vt:lpstr>
      <vt:lpstr>General Neighboor</vt:lpstr>
      <vt:lpstr>Bars in Toronto</vt:lpstr>
      <vt:lpstr>Universities  in Toronto</vt:lpstr>
      <vt:lpstr>Stadium in Toronto</vt:lpstr>
      <vt:lpstr>Office in Toronto</vt:lpstr>
      <vt:lpstr>Final Score</vt:lpstr>
      <vt:lpstr>DISCUSS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REPORT  </dc:title>
  <dc:creator>Juan Alra</dc:creator>
  <cp:lastModifiedBy>Juan Alra</cp:lastModifiedBy>
  <cp:revision>1</cp:revision>
  <dcterms:created xsi:type="dcterms:W3CDTF">2019-08-21T19:29:49Z</dcterms:created>
  <dcterms:modified xsi:type="dcterms:W3CDTF">2019-08-21T19:30:39Z</dcterms:modified>
</cp:coreProperties>
</file>